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394" r:id="rId3"/>
    <p:sldId id="395" r:id="rId4"/>
    <p:sldId id="430" r:id="rId5"/>
    <p:sldId id="396" r:id="rId6"/>
    <p:sldId id="397" r:id="rId7"/>
    <p:sldId id="398" r:id="rId8"/>
    <p:sldId id="399" r:id="rId9"/>
    <p:sldId id="428" r:id="rId10"/>
    <p:sldId id="401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25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31" r:id="rId32"/>
    <p:sldId id="352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4" autoAdjust="0"/>
    <p:restoredTop sz="94660" autoAdjust="0"/>
  </p:normalViewPr>
  <p:slideViewPr>
    <p:cSldViewPr>
      <p:cViewPr varScale="1">
        <p:scale>
          <a:sx n="88" d="100"/>
          <a:sy n="88" d="100"/>
        </p:scale>
        <p:origin x="534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28-Nov-14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28-Nov-14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4460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1463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03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28-Nov-14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7.jpeg"/><Relationship Id="rId5" Type="http://schemas.openxmlformats.org/officeDocument/2006/relationships/image" Target="../media/image52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csharp-basic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oftuni.bg/forum" TargetMode="External"/><Relationship Id="rId4" Type="http://schemas.openxmlformats.org/officeDocument/2006/relationships/image" Target="../media/image5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products/visual-studio-community-v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17.png"/><Relationship Id="rId3" Type="http://schemas.openxmlformats.org/officeDocument/2006/relationships/hyperlink" Target="http://softuni.bg/courses/csharp-basics" TargetMode="External"/><Relationship Id="rId7" Type="http://schemas.openxmlformats.org/officeDocument/2006/relationships/image" Target="../media/image14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3.jpeg"/><Relationship Id="rId15" Type="http://schemas.openxmlformats.org/officeDocument/2006/relationships/image" Target="../media/image18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15.png"/><Relationship Id="rId14" Type="http://schemas.openxmlformats.org/officeDocument/2006/relationships/hyperlink" Target="http://www.softwaregroup-bg.com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3971" y="3657600"/>
            <a:ext cx="7445042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914400"/>
            <a:ext cx="7382341" cy="1171552"/>
          </a:xfrm>
        </p:spPr>
        <p:txBody>
          <a:bodyPr/>
          <a:lstStyle/>
          <a:p>
            <a:r>
              <a:rPr lang="en-US" dirty="0" smtClean="0"/>
              <a:t>C#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117699"/>
            <a:ext cx="7382341" cy="85410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00099"/>
            <a:ext cx="318761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6999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175125"/>
            <a:ext cx="318761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156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softuni.bg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9660" y="515430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C# Basics Course: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8194" name="Picture 2" descr="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2412" y="1219200"/>
            <a:ext cx="4849789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4137" y="1219200"/>
            <a:ext cx="3839417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/>
              <a:t>-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Exam</a:t>
            </a:r>
            <a:r>
              <a:rPr lang="en-US" dirty="0"/>
              <a:t>: 6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</a:t>
            </a:r>
            <a:r>
              <a:rPr lang="en-US" dirty="0" smtClean="0"/>
              <a:t>November – December 2014</a:t>
            </a:r>
            <a:endParaRPr lang="en-US" dirty="0"/>
          </a:p>
          <a:p>
            <a:pPr lvl="1">
              <a:lnSpc>
                <a:spcPct val="114000"/>
              </a:lnSpc>
            </a:pPr>
            <a:r>
              <a:rPr lang="en-US" dirty="0" smtClean="0"/>
              <a:t>Exams: 19-20 December 2014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C#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6212" y="1676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21599" y="3836978"/>
            <a:ext cx="3518014" cy="1923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4300"/>
              </a:lnSpc>
            </a:pPr>
            <a:r>
              <a:rPr lang="en-US" dirty="0" smtClean="0"/>
              <a:t>C#. .NET and Visual Studio in Windows environment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Excellent start for beginners, very easy to learn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 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Modern object-oriented </a:t>
            </a:r>
            <a:r>
              <a:rPr lang="en-US" dirty="0"/>
              <a:t>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Very popular, used by millions developers</a:t>
            </a:r>
            <a:endParaRPr lang="en-US" dirty="0"/>
          </a:p>
          <a:p>
            <a:pPr lvl="1">
              <a:lnSpc>
                <a:spcPts val="4300"/>
              </a:lnSpc>
            </a:pPr>
            <a:r>
              <a:rPr lang="en-US" dirty="0"/>
              <a:t>Easy to </a:t>
            </a:r>
            <a:r>
              <a:rPr lang="en-US" dirty="0" smtClean="0"/>
              <a:t>learn, yet very powerful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C# is just the start!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We will learn Java, PHP, Linux, HTML, JS, SQL, and many more</a:t>
            </a:r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</a:t>
            </a:r>
            <a:r>
              <a:rPr lang="en-US" dirty="0" smtClean="0"/>
              <a:t># and .NET Framework?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77" r="-5077"/>
          <a:stretch/>
        </p:blipFill>
        <p:spPr bwMode="auto">
          <a:xfrm>
            <a:off x="8141200" y="4932298"/>
            <a:ext cx="3473061" cy="92293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2263" y="1341001"/>
            <a:ext cx="151200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41202" y="3213000"/>
            <a:ext cx="3473060" cy="1333442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/>
              <a:t>Just learn </a:t>
            </a:r>
            <a:r>
              <a:rPr lang="en-US" dirty="0" smtClean="0"/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323639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1371600"/>
            <a:ext cx="2634000" cy="26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C#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7012" y="1787085"/>
            <a:ext cx="3733800" cy="271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682" y="1785668"/>
            <a:ext cx="3755930" cy="2677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Exams</a:t>
            </a:r>
            <a:r>
              <a:rPr lang="en-US" dirty="0" smtClean="0"/>
              <a:t> measure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individual performance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Score formed by several components: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Exam results, homework, forums activity, etc.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"C# Basics" exam serves </a:t>
            </a:r>
            <a:r>
              <a:rPr lang="en-US" dirty="0"/>
              <a:t>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admission criteria </a:t>
            </a:r>
            <a:r>
              <a:rPr lang="en-US" dirty="0" smtClean="0"/>
              <a:t>for the Software University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Exams @ Software University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3244" y="4282800"/>
            <a:ext cx="3070374" cy="2041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29790" y="4282800"/>
            <a:ext cx="3374822" cy="2041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Programming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</a:t>
            </a:r>
            <a:r>
              <a:rPr lang="en-US" dirty="0"/>
              <a:t>practical problems for 6 </a:t>
            </a:r>
            <a:r>
              <a:rPr lang="en-US" dirty="0" smtClean="0"/>
              <a:t>hours</a:t>
            </a:r>
          </a:p>
          <a:p>
            <a:pPr lvl="2"/>
            <a:r>
              <a:rPr lang="en-US" dirty="0" smtClean="0"/>
              <a:t>1 very easy, 3 with loops, 1 with bit operations</a:t>
            </a:r>
            <a:endParaRPr lang="en-US" dirty="0"/>
          </a:p>
          <a:p>
            <a:pPr lvl="1"/>
            <a:r>
              <a:rPr lang="en-US" dirty="0"/>
              <a:t>Covers all learned topics up to the </a:t>
            </a:r>
            <a:r>
              <a:rPr lang="en-US" dirty="0" smtClean="0"/>
              <a:t>moment</a:t>
            </a:r>
          </a:p>
          <a:p>
            <a:pPr lvl="2"/>
            <a:r>
              <a:rPr lang="en-US" dirty="0" smtClean="0"/>
              <a:t>Without the "Advanced" topics</a:t>
            </a:r>
            <a:endParaRPr lang="en-US" dirty="0"/>
          </a:p>
          <a:p>
            <a:pPr lvl="1"/>
            <a:r>
              <a:rPr lang="en-US" dirty="0" smtClean="0"/>
              <a:t>Automated judge system &amp; real-time feedback</a:t>
            </a:r>
          </a:p>
          <a:p>
            <a:pPr lvl="1"/>
            <a:r>
              <a:rPr lang="en-US" dirty="0" smtClean="0"/>
              <a:t>Solutions </a:t>
            </a:r>
            <a:r>
              <a:rPr lang="en-US" dirty="0"/>
              <a:t>are evaluated for correctness </a:t>
            </a:r>
            <a:r>
              <a:rPr lang="en-US" dirty="0" smtClean="0"/>
              <a:t>only</a:t>
            </a:r>
          </a:p>
          <a:p>
            <a:pPr lvl="2"/>
            <a:r>
              <a:rPr lang="en-US" dirty="0" smtClean="0"/>
              <a:t>Code quality is not measured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Basics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7170" y="163320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87168" y="419220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program that enters a positive integer number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 from the </a:t>
            </a:r>
            <a:r>
              <a:rPr lang="en-US" dirty="0" smtClean="0"/>
              <a:t>console (1 ≤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≤ 100)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new year tree of size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, following the </a:t>
            </a:r>
            <a:r>
              <a:rPr lang="en-US" dirty="0"/>
              <a:t>examples below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Exam </a:t>
            </a:r>
            <a:r>
              <a:rPr lang="en-US" dirty="0"/>
              <a:t>– Sample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412191" y="3213000"/>
            <a:ext cx="14478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990" y="3213000"/>
            <a:ext cx="1752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835331" y="3214487"/>
            <a:ext cx="2443081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13590" y="3213000"/>
            <a:ext cx="1117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85591" y="3213000"/>
            <a:ext cx="2088000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6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Exam </a:t>
            </a:r>
            <a:r>
              <a:rPr lang="en-US" dirty="0"/>
              <a:t>– Sample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2414" y="1088866"/>
            <a:ext cx="10943998" cy="536413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int.Parse(Console.ReadLine());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&lt;= n; i++)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asterisksCount = i;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asterisks = new string('*', asterisksCount);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spacesCount = n - asterisksCount;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spaces = new string(' ', spacesCount);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Console.Write(spaces);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</a:t>
            </a:r>
            <a:r>
              <a:rPr lang="en-US" sz="22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</a:t>
            </a: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sz="22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sz="22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Console.WriteLine(spaces);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69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Onsite students</a:t>
            </a:r>
          </a:p>
          <a:p>
            <a:pPr lvl="1"/>
            <a:r>
              <a:rPr lang="en-US" dirty="0" smtClean="0"/>
              <a:t>Exam </a:t>
            </a:r>
            <a:r>
              <a:rPr lang="en-US" dirty="0"/>
              <a:t>–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80</a:t>
            </a:r>
            <a:r>
              <a:rPr lang="en-US" dirty="0" smtClean="0"/>
              <a:t>%</a:t>
            </a:r>
          </a:p>
          <a:p>
            <a:pPr lvl="2"/>
            <a:r>
              <a:rPr lang="en-US" dirty="0"/>
              <a:t>Serves as pass / </a:t>
            </a:r>
            <a:r>
              <a:rPr lang="en-US" dirty="0" smtClean="0"/>
              <a:t>fail criteria</a:t>
            </a:r>
            <a:endParaRPr lang="en-US" sz="3400" dirty="0"/>
          </a:p>
          <a:p>
            <a:pPr lvl="1"/>
            <a:r>
              <a:rPr lang="en-US" dirty="0"/>
              <a:t>Homework + evaluation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 +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</a:p>
          <a:p>
            <a:pPr lvl="1"/>
            <a:r>
              <a:rPr lang="en-US" dirty="0" smtClean="0"/>
              <a:t>Forums </a:t>
            </a:r>
            <a:r>
              <a:rPr lang="en-US" dirty="0"/>
              <a:t>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Online students</a:t>
            </a:r>
          </a:p>
          <a:p>
            <a:pPr lvl="1"/>
            <a:r>
              <a:rPr lang="en-US" dirty="0" smtClean="0"/>
              <a:t>Exam – 100%</a:t>
            </a:r>
          </a:p>
          <a:p>
            <a:pPr lvl="1"/>
            <a:r>
              <a:rPr lang="en-US" dirty="0"/>
              <a:t>Forums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the "C# Basics"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8698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698" y="15240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9612" y="1159946"/>
            <a:ext cx="2726254" cy="27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75" y="4005000"/>
            <a:ext cx="6459437" cy="2520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557973"/>
            <a:ext cx="1905000" cy="20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random pieces of homework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2412" y="3505200"/>
            <a:ext cx="2649280" cy="1761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exam problems will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tested automatically</a:t>
            </a:r>
          </a:p>
          <a:p>
            <a:pPr lvl="1"/>
            <a:r>
              <a:rPr lang="en-US" dirty="0" smtClean="0"/>
              <a:t>Through our automated online judge system</a:t>
            </a:r>
          </a:p>
          <a:p>
            <a:pPr lvl="1"/>
            <a:r>
              <a:rPr lang="en-US" dirty="0" smtClean="0"/>
              <a:t>During the exam preparation you will practice how to use the automated judge system</a:t>
            </a:r>
          </a:p>
          <a:p>
            <a:pPr lvl="1"/>
            <a:r>
              <a:rPr lang="en-US" dirty="0" smtClean="0"/>
              <a:t>You can register at any time to practice</a:t>
            </a:r>
          </a:p>
          <a:p>
            <a:r>
              <a:rPr lang="en-US" dirty="0" smtClean="0"/>
              <a:t>How the testing (judge) system works?</a:t>
            </a:r>
          </a:p>
          <a:p>
            <a:pPr lvl="1"/>
            <a:r>
              <a:rPr lang="en-US" dirty="0" smtClean="0"/>
              <a:t>You submit your C# source code</a:t>
            </a:r>
          </a:p>
          <a:p>
            <a:pPr lvl="1"/>
            <a:r>
              <a:rPr lang="en-US" dirty="0" smtClean="0"/>
              <a:t>Your solution is tested with predefined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tests</a:t>
            </a:r>
          </a:p>
          <a:p>
            <a:pPr lvl="1"/>
            <a:r>
              <a:rPr lang="en-US" dirty="0" smtClean="0"/>
              <a:t>For each test passed you get some score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Judge System at the Exam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4619" y="4005000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52274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C# 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</a:t>
            </a:r>
            <a:r>
              <a:rPr lang="en-US" sz="3200" dirty="0" smtClean="0"/>
              <a:t>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Software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University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 smtClean="0"/>
              <a:t>":</a:t>
            </a:r>
            <a:endParaRPr lang="en-US" sz="3200" dirty="0"/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softuni.bg/courses/csharp-basics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smtClean="0"/>
              <a:t>,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mtClean="0"/>
              <a:t>and </a:t>
            </a:r>
            <a:r>
              <a:rPr lang="en-US" dirty="0" smtClean="0"/>
              <a:t>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C# Programming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 smtClean="0"/>
              <a:t>for the course</a:t>
            </a:r>
          </a:p>
          <a:p>
            <a:pPr marL="533400" lvl="1" indent="-266700"/>
            <a:r>
              <a:rPr lang="en-US" dirty="0" smtClean="0"/>
              <a:t>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 smtClean="0"/>
              <a:t>", by Svetlin Nakov &amp; Co</a:t>
            </a:r>
            <a:r>
              <a:rPr lang="en-US" dirty="0"/>
              <a:t>., 2013, ISBN </a:t>
            </a:r>
            <a:r>
              <a:rPr lang="en-US" dirty="0" smtClean="0"/>
              <a:t>9789544007737</a:t>
            </a:r>
          </a:p>
          <a:p>
            <a:pPr marL="533400" lvl="1" indent="-266700"/>
            <a:r>
              <a:rPr lang="en-US" dirty="0"/>
              <a:t>English and </a:t>
            </a:r>
            <a:r>
              <a:rPr lang="en-US" dirty="0" smtClean="0"/>
              <a:t>Bulgarian versions (as PDF, </a:t>
            </a:r>
            <a:r>
              <a:rPr lang="en-US" noProof="1" smtClean="0"/>
              <a:t>ePub</a:t>
            </a:r>
            <a:r>
              <a:rPr lang="en-US" dirty="0" smtClean="0"/>
              <a:t>, …)</a:t>
            </a:r>
            <a:endParaRPr lang="en-US" dirty="0"/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  <a:endParaRPr lang="en-US" dirty="0" smtClean="0"/>
          </a:p>
          <a:p>
            <a:pPr marL="533400" lvl="1" indent="-266700"/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Free C# Fundamentals Textbook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200" dirty="0"/>
              <a:t>The C# programming courses @ </a:t>
            </a:r>
            <a:r>
              <a:rPr lang="en-US" sz="3200" dirty="0" smtClean="0"/>
              <a:t>SoftUni.bg </a:t>
            </a:r>
            <a:r>
              <a:rPr lang="en-US" sz="3200" dirty="0"/>
              <a:t>follow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200" dirty="0"/>
              <a:t>C# Basics </a:t>
            </a:r>
            <a:r>
              <a:rPr lang="en-US" sz="3200" dirty="0">
                <a:sym typeface="Wingdings" pitchFamily="2" charset="2"/>
              </a:rPr>
              <a:t> chapters 1..6 (up to Loops</a:t>
            </a:r>
            <a:r>
              <a:rPr lang="en-US" sz="3200" dirty="0" smtClean="0">
                <a:sym typeface="Wingdings" pitchFamily="2" charset="2"/>
              </a:rPr>
              <a:t>) + few advanced topics</a:t>
            </a:r>
            <a:endParaRPr lang="en-US" sz="32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22" y="2232084"/>
            <a:ext cx="4481237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(Win 8.1 / Win8 / Win7 / Win XP)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3"/>
              </a:rPr>
              <a:t>Visual </a:t>
            </a:r>
            <a:r>
              <a:rPr lang="en-US" dirty="0">
                <a:hlinkClick r:id="rId3"/>
              </a:rPr>
              <a:t>Studio Community </a:t>
            </a:r>
            <a:r>
              <a:rPr lang="en-US" dirty="0" smtClean="0">
                <a:hlinkClick r:id="rId3"/>
              </a:rPr>
              <a:t>2013</a:t>
            </a:r>
            <a:r>
              <a:rPr lang="en-US" dirty="0" smtClean="0"/>
              <a:t> (a free </a:t>
            </a:r>
            <a:r>
              <a:rPr lang="en-US" dirty="0"/>
              <a:t>version of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2013</a:t>
            </a:r>
            <a:r>
              <a:rPr lang="en-US" dirty="0" smtClean="0"/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2012, 2010, </a:t>
            </a:r>
            <a:r>
              <a:rPr lang="en-US" dirty="0" smtClean="0"/>
              <a:t>2008 acceptable</a:t>
            </a:r>
            <a:r>
              <a:rPr lang="bg-BG" dirty="0" smtClean="0"/>
              <a:t>, </a:t>
            </a:r>
            <a:r>
              <a:rPr lang="en-US" dirty="0" smtClean="0"/>
              <a:t>but not recommended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.NET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4.5</a:t>
            </a:r>
            <a:r>
              <a:rPr lang="en-US" dirty="0" smtClean="0"/>
              <a:t>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"C# Basics" course provides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very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programming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Programming, using Visual Studio, variables,</a:t>
            </a:r>
            <a:br>
              <a:rPr lang="en-US" sz="3000" dirty="0" smtClean="0"/>
            </a:br>
            <a:r>
              <a:rPr lang="en-US" sz="3000" dirty="0" smtClean="0"/>
              <a:t>control-flow logic, loops, advanced topics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590" y="4698280"/>
            <a:ext cx="3569422" cy="1626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38038" y="1273518"/>
            <a:ext cx="3224360" cy="322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6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http://softuni.bg/courses/csharp-basics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C# Basics – Course Introduction</a:t>
            </a:r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72784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10576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C# Basics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3230">
            <a:off x="344537" y="2098725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078840" y="1447801"/>
            <a:ext cx="7825572" cy="3282128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578750" y="3418246"/>
              <a:ext cx="6466835" cy="209288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C# Basics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 Basics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 smtClean="0"/>
              <a:t>in computer programming: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Compiler, IDE, variables, control-flow logic, console I/O, loops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Establish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Development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</a:t>
            </a:r>
            <a:r>
              <a:rPr lang="en-US" dirty="0" smtClean="0"/>
              <a:t>for learning other languages and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Java, HTML, CSS, JavaScript, PHP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Databases &amp; SQL, high-quality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development technologies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Basic Mathematical Concepts for </a:t>
            </a:r>
            <a:r>
              <a:rPr lang="en-US" sz="3200" dirty="0" smtClean="0"/>
              <a:t>Programmers</a:t>
            </a:r>
            <a:endParaRPr lang="bg-BG" sz="3000" dirty="0" smtClean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Course Intro. Introduction </a:t>
            </a:r>
            <a:r>
              <a:rPr lang="en-US" sz="3000" dirty="0"/>
              <a:t>to </a:t>
            </a:r>
            <a:r>
              <a:rPr lang="en-US" sz="3000" dirty="0" smtClean="0"/>
              <a:t>Programming. Using the IDE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Primitive Data </a:t>
            </a:r>
            <a:r>
              <a:rPr lang="en-US" sz="3000" dirty="0" smtClean="0"/>
              <a:t>Types, Variables, Literals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Operators, Expressions and Statements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Console-Based </a:t>
            </a:r>
            <a:r>
              <a:rPr lang="en-US" sz="3000" dirty="0"/>
              <a:t>Input </a:t>
            </a:r>
            <a:r>
              <a:rPr lang="en-US" sz="3000" dirty="0" smtClean="0"/>
              <a:t>and </a:t>
            </a:r>
            <a:r>
              <a:rPr lang="en-US" sz="3000" dirty="0"/>
              <a:t>Output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Conditional </a:t>
            </a:r>
            <a:r>
              <a:rPr lang="en-US" sz="3000" dirty="0" smtClean="0"/>
              <a:t>Statements (</a:t>
            </a:r>
            <a:r>
              <a:rPr lang="en-US" sz="3000" dirty="0"/>
              <a:t>if-else, switch-case)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Loops (while, do-while, for, </a:t>
            </a:r>
            <a:r>
              <a:rPr lang="en-US" sz="3000" noProof="1" smtClean="0"/>
              <a:t>foreach</a:t>
            </a:r>
            <a:r>
              <a:rPr lang="en-US" sz="3000" dirty="0" smtClean="0"/>
              <a:t>)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Advanced Topics: Methods, Arrays, Lists, Strings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Exam Preparation: Solving Sample Exams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Practical </a:t>
            </a:r>
            <a:r>
              <a:rPr lang="en-US" sz="3000" dirty="0"/>
              <a:t>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Basics – Course Topics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56532" y="2287800"/>
            <a:ext cx="3753880" cy="223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4217">
            <a:off x="9007729" y="4698826"/>
            <a:ext cx="1906920" cy="169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540" y="13716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1993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 smtClean="0"/>
              <a:t>Atanas Rusenov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Junior trainer @ </a:t>
            </a:r>
            <a:r>
              <a:rPr lang="en-US" sz="3200" dirty="0"/>
              <a:t>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SoftUni </a:t>
            </a:r>
            <a:r>
              <a:rPr lang="en-US" sz="3200" dirty="0" smtClean="0"/>
              <a:t>(currently Level #2)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200" dirty="0" smtClean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noProof="1" smtClean="0"/>
              <a:t>Filip Kolev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Top performing student from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Currently Level #1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1679" y="3936298"/>
            <a:ext cx="1857375" cy="23587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2212" y="1131243"/>
            <a:ext cx="2057400" cy="249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10+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Students from SoftUni (Level #1)</a:t>
            </a:r>
          </a:p>
          <a:p>
            <a:pPr lvl="1"/>
            <a:r>
              <a:rPr lang="en-US" dirty="0" smtClean="0"/>
              <a:t>Top performers from previous C# Basics courses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0182" y="3359570"/>
            <a:ext cx="4688230" cy="30543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08012" y="3359570"/>
            <a:ext cx="6096000" cy="3041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1369</Words>
  <Application>Microsoft Office PowerPoint</Application>
  <PresentationFormat>Custom</PresentationFormat>
  <Paragraphs>279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C# Basics</vt:lpstr>
      <vt:lpstr>Table of Contents</vt:lpstr>
      <vt:lpstr>SoftUni Diamond Partners</vt:lpstr>
      <vt:lpstr>C# Basics Course</vt:lpstr>
      <vt:lpstr>Course Objectives</vt:lpstr>
      <vt:lpstr>C# Basics – Course Topics</vt:lpstr>
      <vt:lpstr>The Trainers Team</vt:lpstr>
      <vt:lpstr>Trainers Team</vt:lpstr>
      <vt:lpstr>Volunteer Teaching Assistants</vt:lpstr>
      <vt:lpstr>C# Basics Course: More Details </vt:lpstr>
      <vt:lpstr>Training Duration – C# Basics</vt:lpstr>
      <vt:lpstr>Why C# and .NET Framework?</vt:lpstr>
      <vt:lpstr>Why English?</vt:lpstr>
      <vt:lpstr>C# Basics</vt:lpstr>
      <vt:lpstr>Exams @ Software University</vt:lpstr>
      <vt:lpstr>C# Basics Exam</vt:lpstr>
      <vt:lpstr>C# Exam – Sample Problem</vt:lpstr>
      <vt:lpstr>C# Exam – Sample Solution</vt:lpstr>
      <vt:lpstr>Scoring System for the "C# Basics" Course</vt:lpstr>
      <vt:lpstr>Homework Peer Reviews</vt:lpstr>
      <vt:lpstr>The Judge System at the Exam</vt:lpstr>
      <vt:lpstr>Homework Assignments</vt:lpstr>
      <vt:lpstr>Resources</vt:lpstr>
      <vt:lpstr>Course Web Site &amp; Forums</vt:lpstr>
      <vt:lpstr>The C# Programming Slides and Videos</vt:lpstr>
      <vt:lpstr>The Free C# Fundamentals Textbook</vt:lpstr>
      <vt:lpstr>Software University Learning System (SULS)</vt:lpstr>
      <vt:lpstr>Required Software</vt:lpstr>
      <vt:lpstr>Summary</vt:lpstr>
      <vt:lpstr>C# Basics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Basics: Course Introduction</dc:title>
  <dc:subject>C# Basics Course</dc:subject>
  <dc:creator/>
  <cp:keywords>C#, programming, course,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2014-11-28T21:46:08Z</dcterms:modified>
  <cp:category>computer programming; programming; 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